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0689336" cy="7562088"/>
  <p:notesSz cx="7562088" cy="1068933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hyperlink" Target="https://www.helloasso.com/associations/association-sportive-et-culturelle-des-semailles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8" Type="http://schemas.openxmlformats.org/officeDocument/2006/relationships/image" Target="../media/image-2-7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274320"/>
            <a:ext cx="2148840" cy="82284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43200" y="25603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5F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Association Sportive et Culturelle des Semailles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43200" y="502920"/>
            <a:ext cx="4937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8A24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Emploi du temps 2026/2027*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7818120" y="256032"/>
            <a:ext cx="2505456" cy="868680"/>
          </a:xfrm>
          <a:prstGeom prst="roundRect">
            <a:avLst>
              <a:gd name="adj" fmla="val 8421"/>
            </a:avLst>
          </a:prstGeom>
          <a:solidFill>
            <a:srgbClr val="F7ECF3"/>
          </a:solidFill>
          <a:ln w="12700">
            <a:solidFill>
              <a:srgbClr val="F7ECF3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136" y="361188"/>
            <a:ext cx="118872" cy="11887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129016" y="338328"/>
            <a:ext cx="21214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154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18 av. des Nations, 69140 Rillieux-la-Pape</a:t>
            </a:r>
            <a:endParaRPr lang="en-US" sz="8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136" y="544068"/>
            <a:ext cx="118872" cy="118872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8129016" y="521208"/>
            <a:ext cx="21214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154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04 78 88 59 69</a:t>
            </a:r>
            <a:endParaRPr lang="en-US" sz="8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6136" y="726948"/>
            <a:ext cx="118872" cy="118872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8129016" y="704088"/>
            <a:ext cx="21214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154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contact@ascs.fr</a:t>
            </a:r>
            <a:endParaRPr lang="en-US" sz="8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6136" y="909828"/>
            <a:ext cx="118872" cy="118872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8129016" y="886968"/>
            <a:ext cx="21214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154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wp.ascs.fr</a:t>
            </a:r>
            <a:endParaRPr lang="en-US" sz="800" dirty="0"/>
          </a:p>
        </p:txBody>
      </p:sp>
      <p:sp>
        <p:nvSpPr>
          <p:cNvPr id="14" name="Shape 7"/>
          <p:cNvSpPr/>
          <p:nvPr/>
        </p:nvSpPr>
        <p:spPr>
          <a:xfrm>
            <a:off x="365760" y="1261872"/>
            <a:ext cx="310896" cy="310896"/>
          </a:xfrm>
          <a:prstGeom prst="ellipse">
            <a:avLst/>
          </a:prstGeom>
          <a:solidFill>
            <a:srgbClr val="8A2469"/>
          </a:solidFill>
          <a:ln w="12700">
            <a:solidFill>
              <a:srgbClr val="8A2469"/>
            </a:solidFill>
            <a:prstDash val="solid"/>
          </a:ln>
        </p:spPr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484" y="1339596"/>
            <a:ext cx="155448" cy="155448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768096" y="1261872"/>
            <a:ext cx="44394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8A24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Sports &amp; arts martiaux</a:t>
            </a:r>
            <a:endParaRPr lang="en-US" sz="125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664208"/>
          <a:ext cx="4841748" cy="914400"/>
        </p:xfrm>
        <a:graphic>
          <a:graphicData uri="http://schemas.openxmlformats.org/drawingml/2006/table">
            <a:tbl>
              <a:tblPr/>
              <a:tblGrid>
                <a:gridCol w="1115568"/>
                <a:gridCol w="621030"/>
                <a:gridCol w="621030"/>
                <a:gridCol w="621030"/>
                <a:gridCol w="621030"/>
                <a:gridCol w="621030"/>
                <a:gridCol w="621030"/>
              </a:tblGrid>
              <a:tr h="29260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Lundi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Mardi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Mercredi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Jeudi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Vendredi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Sam. / Dim.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TAEKWONDO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58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Salle polyvalente / Dojo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Débutants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18h30-19h30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Confirmés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19h30-20h30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Débutants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18h30-19h30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Confirmés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19h30-20h30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Compétiteurs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18h30-20h30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HAPKIDO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58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Salle polyvalente / Dojo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20h-21h30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20h-21h30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ARTS MARTIAUX ARTISTIQUES &amp; ACROBATIQUES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58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Gymnase Hacine Cherifi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Débutants &amp; enfants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14h-15h30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Compétiteurs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14h-16h30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KEMPO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Samedi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9h-12h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580" i="1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(horaires des cours à définir)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TIR À L'ARC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58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Gymnase COSEC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Adultes déb. &amp; confirmés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20h-22h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Enfants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18h-20h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Adultes déb. &amp; confirmés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20h-22h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BODY TRAINING / SELF DÉFENSE LOISIRS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58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Salle polyvalente / Dojo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6-16 ans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17h30-19h30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Adultes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18h30-19h30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6-16 ans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17h30-19h30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Adultes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18h30-19h30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JOGGING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58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Départ : local jogging devant l'ASCS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Samedi &amp; dimanche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8h ou 9h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580" i="1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(départ selon la saison)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MARCHE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58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Départ : local jogging devant l'ASCS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Départ 18h30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Départ 18h30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Dimanche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8h ou 9h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580" i="1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(départ selon la saison)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</a:tr>
            </a:tbl>
          </a:graphicData>
        </a:graphic>
      </p:graphicFrame>
      <p:sp>
        <p:nvSpPr>
          <p:cNvPr id="18" name="Shape 9"/>
          <p:cNvSpPr/>
          <p:nvPr/>
        </p:nvSpPr>
        <p:spPr>
          <a:xfrm>
            <a:off x="5481828" y="1261872"/>
            <a:ext cx="310896" cy="310896"/>
          </a:xfrm>
          <a:prstGeom prst="ellipse">
            <a:avLst/>
          </a:prstGeom>
          <a:solidFill>
            <a:srgbClr val="8A2469"/>
          </a:solidFill>
          <a:ln w="12700">
            <a:solidFill>
              <a:srgbClr val="8A2469"/>
            </a:solidFill>
            <a:prstDash val="solid"/>
          </a:ln>
        </p:spPr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9552" y="1339596"/>
            <a:ext cx="155448" cy="155448"/>
          </a:xfrm>
          <a:prstGeom prst="rect">
            <a:avLst/>
          </a:prstGeom>
        </p:spPr>
      </p:pic>
      <p:sp>
        <p:nvSpPr>
          <p:cNvPr id="20" name="Text 10"/>
          <p:cNvSpPr txBox="1"/>
          <p:nvPr/>
        </p:nvSpPr>
        <p:spPr>
          <a:xfrm>
            <a:off x="5884164" y="1261872"/>
            <a:ext cx="44394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8A24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Danse, bien-être &amp; arts</a:t>
            </a:r>
            <a:endParaRPr lang="en-US" sz="1250" dirty="0"/>
          </a:p>
        </p:txBody>
      </p:sp>
      <p:graphicFrame>
        <p:nvGraphicFramePr>
          <p:cNvPr id="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1828" y="1664208"/>
          <a:ext cx="4841748" cy="914400"/>
        </p:xfrm>
        <a:graphic>
          <a:graphicData uri="http://schemas.openxmlformats.org/drawingml/2006/table">
            <a:tbl>
              <a:tblPr/>
              <a:tblGrid>
                <a:gridCol w="1115568"/>
                <a:gridCol w="621030"/>
                <a:gridCol w="621030"/>
                <a:gridCol w="621030"/>
                <a:gridCol w="621030"/>
                <a:gridCol w="621030"/>
                <a:gridCol w="621030"/>
              </a:tblGrid>
              <a:tr h="29260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Lundi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Mardi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Mercredi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Jeudi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Vendredi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Sam. / Dim.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</a:tr>
              <a:tr h="219456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1F8C87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Danse &amp; bien-être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7F6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MODERN JAZZ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80" i="1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1er étage salle polyvalente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Ados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18h-19h15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Adultes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19h15-20h30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80" i="1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Salle 6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Enfants débutants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18h-19h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MULTI-ACTIVITÉS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58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Salle 6 – Tapis volant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Initiation sportive &amp; artistique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Samedi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10h-10h45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PILATES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58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Tapis volant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80" i="1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1er étage salle polyvalente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16h45-18h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80" i="1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Salle 6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19h-20h15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80" i="1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Salle 6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Samedi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10h45-12h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SOPHROLOGIE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58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1er étage salle polyvalente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10h-11h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Stage 1 samedi/mois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14h30-16h30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</a:tr>
              <a:tr h="219456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1F8C87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Arts &amp; ateliers  ·  1er étage de la salle polyvalente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7F6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PHOTO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19h-21h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DESSIN / PEINTURE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Adultes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14h-16h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Adultes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14h-16h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18h30-20h30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6/8 ans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14h-15h30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2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9/16 ans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15h30-17h30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BD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18h-20h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MODELAGE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14h-17h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POTERIE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10h-11h30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COUTURE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58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 atelier par semaine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63500" marR="38100" marT="19050" marB="1905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b="1" dirty="0">
                          <a:solidFill>
                            <a:srgbClr val="D32F2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COMPLET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17h30-19h30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b="1" dirty="0">
                          <a:solidFill>
                            <a:srgbClr val="D32F2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COMPLET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17h30-19h30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b="1" dirty="0">
                          <a:solidFill>
                            <a:srgbClr val="D32F2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COMPLET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17h30-19h30</a:t>
                      </a: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" marR="127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A"/>
                    </a:solidFill>
                  </a:tcPr>
                </a:tc>
              </a:tr>
            </a:tbl>
          </a:graphicData>
        </a:graphic>
      </p:graphicFrame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760" y="7022592"/>
            <a:ext cx="1325880" cy="308344"/>
          </a:xfrm>
          <a:prstGeom prst="rect">
            <a:avLst/>
          </a:prstGeom>
        </p:spPr>
      </p:pic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4520" y="6931152"/>
            <a:ext cx="329184" cy="429698"/>
          </a:xfrm>
          <a:prstGeom prst="rect">
            <a:avLst/>
          </a:prstGeom>
        </p:spPr>
      </p:pic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7440" y="7059168"/>
            <a:ext cx="1463040" cy="208561"/>
          </a:xfrm>
          <a:prstGeom prst="rect">
            <a:avLst/>
          </a:prstGeom>
        </p:spPr>
      </p:pic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60520" y="7068312"/>
            <a:ext cx="182880" cy="182880"/>
          </a:xfrm>
          <a:prstGeom prst="rect">
            <a:avLst/>
          </a:prstGeom>
        </p:spPr>
      </p:pic>
      <p:pic>
        <p:nvPicPr>
          <p:cNvPr id="26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89120" y="7068312"/>
            <a:ext cx="182880" cy="182880"/>
          </a:xfrm>
          <a:prstGeom prst="rect">
            <a:avLst/>
          </a:prstGeom>
        </p:spPr>
      </p:pic>
      <p:sp>
        <p:nvSpPr>
          <p:cNvPr id="27" name="Text 11"/>
          <p:cNvSpPr txBox="1"/>
          <p:nvPr/>
        </p:nvSpPr>
        <p:spPr>
          <a:xfrm>
            <a:off x="4617720" y="706831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A154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ASCS</a:t>
            </a:r>
            <a:endParaRPr lang="en-US" sz="900" dirty="0"/>
          </a:p>
        </p:txBody>
      </p:sp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20640" y="7068312"/>
            <a:ext cx="182880" cy="182880"/>
          </a:xfrm>
          <a:prstGeom prst="rect">
            <a:avLst/>
          </a:prstGeom>
        </p:spPr>
      </p:pic>
      <p:sp>
        <p:nvSpPr>
          <p:cNvPr id="29" name="Text 12"/>
          <p:cNvSpPr txBox="1"/>
          <p:nvPr/>
        </p:nvSpPr>
        <p:spPr>
          <a:xfrm>
            <a:off x="5349240" y="7068312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A154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ASCS69</a:t>
            </a:r>
            <a:endParaRPr lang="en-US" sz="900" dirty="0"/>
          </a:p>
        </p:txBody>
      </p:sp>
      <p:sp>
        <p:nvSpPr>
          <p:cNvPr id="30" name="Text 13"/>
          <p:cNvSpPr txBox="1"/>
          <p:nvPr/>
        </p:nvSpPr>
        <p:spPr>
          <a:xfrm>
            <a:off x="6172200" y="6949440"/>
            <a:ext cx="4151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5F5F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* Planning provisoire, susceptible d'être modifié en fonction des effectifs, des attributions de salles et des disponibilités de nos intervenants.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228600"/>
            <a:ext cx="1463040" cy="5602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057400" y="2743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8A24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Tarifs annuels 2026/2027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7086600" y="274320"/>
            <a:ext cx="3236976" cy="457200"/>
          </a:xfrm>
          <a:prstGeom prst="roundRect">
            <a:avLst>
              <a:gd name="adj" fmla="val 16000"/>
            </a:avLst>
          </a:prstGeom>
          <a:solidFill>
            <a:srgbClr val="F7ECF3"/>
          </a:solidFill>
          <a:ln w="12700">
            <a:solidFill>
              <a:srgbClr val="F7ECF3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472" y="411480"/>
            <a:ext cx="182880" cy="1828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498080" y="274320"/>
            <a:ext cx="2734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8A24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Tarif Rilliard : </a:t>
            </a:r>
            <a:r>
              <a:rPr lang="en-US" sz="75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habitants de Rillieux-la-Pape, sur présentation d'un justificatif de domicile.</a:t>
            </a:r>
            <a:endParaRPr lang="en-US" sz="750" dirty="0"/>
          </a:p>
        </p:txBody>
      </p:sp>
      <p:sp>
        <p:nvSpPr>
          <p:cNvPr id="7" name="Shape 3"/>
          <p:cNvSpPr/>
          <p:nvPr/>
        </p:nvSpPr>
        <p:spPr>
          <a:xfrm>
            <a:off x="365760" y="914400"/>
            <a:ext cx="310896" cy="310896"/>
          </a:xfrm>
          <a:prstGeom prst="ellipse">
            <a:avLst/>
          </a:prstGeom>
          <a:solidFill>
            <a:srgbClr val="8A2469"/>
          </a:solidFill>
          <a:ln w="12700">
            <a:solidFill>
              <a:srgbClr val="8A2469"/>
            </a:solidFill>
            <a:prstDash val="solid"/>
          </a:ln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84" y="992124"/>
            <a:ext cx="155448" cy="155448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768096" y="914400"/>
            <a:ext cx="44394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8A24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Sports &amp; arts martiaux</a:t>
            </a:r>
            <a:endParaRPr lang="en-US" sz="125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316736"/>
          <a:ext cx="4841748" cy="914400"/>
        </p:xfrm>
        <a:graphic>
          <a:graphicData uri="http://schemas.openxmlformats.org/drawingml/2006/table">
            <a:tbl>
              <a:tblPr/>
              <a:tblGrid>
                <a:gridCol w="3104388"/>
                <a:gridCol w="868680"/>
                <a:gridCol w="86868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Rilliards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Non Rilliards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TAEKWONDO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Passeport obligatoire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6/13 ans (2 cours)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225 €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235 €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14 ans et plus (2 cours)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255 €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265 €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HAPKIDO</a:t>
                      </a:r>
                      <a:r>
                        <a:rPr lang="en-US" sz="63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  dès 14 ans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255 €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265 €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Passeport obligatoire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ARTS MARTIAUX ARTISTIQUES &amp; ACROBATIQUES</a:t>
                      </a:r>
                      <a:r>
                        <a:rPr lang="en-US" sz="63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  dès 10 ans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205 €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215 €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Cours à la carte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0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120 € les 10 cours</a:t>
                      </a:r>
                      <a:endParaRPr lang="en-US" sz="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0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+ 15 € d'inscription</a:t>
                      </a:r>
                      <a:endParaRPr lang="en-US" sz="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0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120 € les 10 cours</a:t>
                      </a:r>
                      <a:endParaRPr lang="en-US" sz="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0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+ 25 € d'inscription</a:t>
                      </a:r>
                      <a:endParaRPr lang="en-US" sz="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KEMPO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10/16 ans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210 €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220 €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Adultes (plus de 16 ans)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240 €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250 €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BODY TRAINING / SELF DÉFENSE LOISIRS</a:t>
                      </a:r>
                      <a:r>
                        <a:rPr lang="en-US" sz="63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  2 cours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6/16 ans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195 €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Adultes (plus de 16 ans)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210 €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220 €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JOGGING / MARCHE</a:t>
                      </a:r>
                      <a:r>
                        <a:rPr lang="en-US" sz="63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  3 sorties par semaine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40 €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40 €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TIR À L'ARC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Enfants (10/17 ans)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190 €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Adultes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210 €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220 €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i="1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Arc initiation : chèque de caution (non encaissé) / location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150 € / 30 €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150 € / 30 €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i="1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Arc confirmé : chèque de caution (non encaissé) / location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300 € / 70 €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300 € / 70 €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5"/>
          <p:cNvSpPr/>
          <p:nvPr/>
        </p:nvSpPr>
        <p:spPr>
          <a:xfrm>
            <a:off x="5481828" y="914400"/>
            <a:ext cx="310896" cy="310896"/>
          </a:xfrm>
          <a:prstGeom prst="ellipse">
            <a:avLst/>
          </a:prstGeom>
          <a:solidFill>
            <a:srgbClr val="8A2469"/>
          </a:solidFill>
          <a:ln w="12700">
            <a:solidFill>
              <a:srgbClr val="8A2469"/>
            </a:solidFill>
            <a:prstDash val="solid"/>
          </a:ln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9552" y="992124"/>
            <a:ext cx="155448" cy="155448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5884164" y="914400"/>
            <a:ext cx="44394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8A24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Danse, bien-être &amp; arts</a:t>
            </a:r>
            <a:endParaRPr lang="en-US" sz="1250" dirty="0"/>
          </a:p>
        </p:txBody>
      </p:sp>
      <p:graphicFrame>
        <p:nvGraphicFramePr>
          <p:cNvPr id="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1828" y="1316736"/>
          <a:ext cx="4841748" cy="914400"/>
        </p:xfrm>
        <a:graphic>
          <a:graphicData uri="http://schemas.openxmlformats.org/drawingml/2006/table">
            <a:tbl>
              <a:tblPr/>
              <a:tblGrid>
                <a:gridCol w="3104388"/>
                <a:gridCol w="868680"/>
                <a:gridCol w="86868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Rilliards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Non Rilliards</a:t>
                      </a:r>
                      <a:endParaRPr lang="en-US" sz="75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2469"/>
                    </a:solidFill>
                  </a:tcPr>
                </a:tc>
              </a:tr>
              <a:tr h="210312">
                <a:tc gridSpan="3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1F8C87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Danse &amp; bien-être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7F6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DANSE MODERNE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Enfants 8/11 ans (cours de 1h)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240 €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250 €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Ados / adultes (cours de 1h15)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290 €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300 €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INITIATION SPORTIVE &amp; ARTISTIQUE</a:t>
                      </a:r>
                      <a:r>
                        <a:rPr lang="en-US" sz="63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  4/7 ans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185 €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195 €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PILATES</a:t>
                      </a:r>
                      <a:r>
                        <a:rPr lang="en-US" sz="63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  ados / adultes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 cours hebdomadaire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235 €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245 €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 cours hebdomadaires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345 €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355 €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Cours à la carte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0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120 € les 10 cours</a:t>
                      </a:r>
                      <a:endParaRPr lang="en-US" sz="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0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+ 15 € d'inscription</a:t>
                      </a:r>
                      <a:endParaRPr lang="en-US" sz="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0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120 € les 10 cours</a:t>
                      </a:r>
                      <a:endParaRPr lang="en-US" sz="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0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+ 25 € d'inscription</a:t>
                      </a:r>
                      <a:endParaRPr lang="en-US" sz="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SOPHROLOGIE</a:t>
                      </a:r>
                      <a:r>
                        <a:rPr lang="en-US" sz="63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  ados / adultes · 1h par semaine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305 €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315 €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Stage à l'unité (1 samedi par mois)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0312">
                <a:tc gridSpan="3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1F8C87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Arts &amp; ateliers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7F6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ATELIER PHOTO</a:t>
                      </a:r>
                      <a:r>
                        <a:rPr lang="en-US" sz="63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  ados / adultes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140 €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150 €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BD</a:t>
                      </a:r>
                      <a:r>
                        <a:rPr lang="en-US" sz="63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  ados / adultes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305 €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315 €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DESSIN / PEINTURE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Enfants 6/8 ans (cours de 1h30)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245 €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255 €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Enfants 9/16 ans (cours de 2h)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295 €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305 €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Adultes (cours de 2h)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305 €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315 €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POTERIE</a:t>
                      </a:r>
                      <a:r>
                        <a:rPr lang="en-US" sz="63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  6/10 ans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245 €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255 €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MODELAGE</a:t>
                      </a:r>
                      <a:r>
                        <a:rPr lang="en-US" sz="63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  adultes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F3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69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Carte de 5 ateliers renouvelable, matériel fourni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778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0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95 €</a:t>
                      </a:r>
                      <a:endParaRPr lang="en-US" sz="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0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+ 15 € d'inscription</a:t>
                      </a:r>
                      <a:endParaRPr lang="en-US" sz="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0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95 €</a:t>
                      </a:r>
                      <a:endParaRPr lang="en-US" sz="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600" dirty="0">
                          <a:solidFill>
                            <a:srgbClr val="333333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+ 25 € d'inscription</a:t>
                      </a:r>
                      <a:endParaRPr lang="en-US" sz="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COUTURE</a:t>
                      </a:r>
                      <a:r>
                        <a:rPr lang="en-US" sz="630" dirty="0">
                          <a:solidFill>
                            <a:srgbClr val="5F5F6B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  adultes · 1 atelier par semaine</a:t>
                      </a:r>
                      <a:endParaRPr lang="en-US" sz="69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762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200 €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30" b="1" dirty="0">
                          <a:solidFill>
                            <a:srgbClr val="5A1545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210 €</a:t>
                      </a:r>
                      <a:endParaRPr lang="en-US" sz="73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38100" marR="38100" marT="12700" marB="12700" anchor="ctr">
                    <a:lnL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1EC"/>
                    </a:solidFill>
                  </a:tcPr>
                </a:tc>
              </a:tr>
            </a:tbl>
          </a:graphicData>
        </a:graphic>
      </p:graphicFrame>
      <p:sp>
        <p:nvSpPr>
          <p:cNvPr id="15" name="Shape 7"/>
          <p:cNvSpPr/>
          <p:nvPr/>
        </p:nvSpPr>
        <p:spPr>
          <a:xfrm>
            <a:off x="365760" y="5760720"/>
            <a:ext cx="2647188" cy="886968"/>
          </a:xfrm>
          <a:prstGeom prst="roundRect">
            <a:avLst>
              <a:gd name="adj" fmla="val 8247"/>
            </a:avLst>
          </a:prstGeom>
          <a:solidFill>
            <a:srgbClr val="F7ECF3"/>
          </a:solidFill>
          <a:ln w="12700">
            <a:solidFill>
              <a:srgbClr val="F7ECF3"/>
            </a:solidFill>
            <a:prstDash val="solid"/>
          </a:ln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5870448"/>
            <a:ext cx="182880" cy="182880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777240" y="5843016"/>
            <a:ext cx="21442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8A24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Conditions d'inscription</a:t>
            </a:r>
            <a:endParaRPr lang="en-US" sz="950" dirty="0"/>
          </a:p>
        </p:txBody>
      </p:sp>
      <p:sp>
        <p:nvSpPr>
          <p:cNvPr id="18" name="Text 9"/>
          <p:cNvSpPr txBox="1"/>
          <p:nvPr/>
        </p:nvSpPr>
        <p:spPr>
          <a:xfrm>
            <a:off x="777240" y="6108192"/>
            <a:ext cx="21442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spcAft>
                <a:spcPts val="100"/>
              </a:spcAft>
              <a:buSzPct val="100000"/>
              <a:buChar char="•"/>
            </a:pPr>
            <a:r>
              <a:rPr lang="en-US" sz="70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Règlement complet : chèque, espèces, chèques-vacances ou en ligne</a:t>
            </a:r>
            <a:endParaRPr lang="en-US" sz="700" dirty="0"/>
          </a:p>
          <a:p>
            <a:pPr marL="114300" indent="-114300">
              <a:spcAft>
                <a:spcPts val="100"/>
              </a:spcAft>
              <a:buSzPct val="100000"/>
              <a:buChar char="•"/>
            </a:pPr>
            <a:r>
              <a:rPr lang="en-US" sz="70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Certificat médical pour les activités sportives</a:t>
            </a:r>
            <a:endParaRPr lang="en-US" sz="700" dirty="0"/>
          </a:p>
          <a:p>
            <a:pPr marL="114300" indent="-114300">
              <a:spcAft>
                <a:spcPts val="100"/>
              </a:spcAft>
              <a:buSzPct val="100000"/>
              <a:buChar char="•"/>
            </a:pPr>
            <a:r>
              <a:rPr lang="en-US" sz="70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Justificatif de domicile pour le tarif Rilliard</a:t>
            </a:r>
            <a:endParaRPr lang="en-US" sz="700" dirty="0"/>
          </a:p>
        </p:txBody>
      </p:sp>
      <p:sp>
        <p:nvSpPr>
          <p:cNvPr id="19" name="Shape 10"/>
          <p:cNvSpPr/>
          <p:nvPr/>
        </p:nvSpPr>
        <p:spPr>
          <a:xfrm>
            <a:off x="3150108" y="5760720"/>
            <a:ext cx="2057400" cy="886968"/>
          </a:xfrm>
          <a:prstGeom prst="roundRect">
            <a:avLst>
              <a:gd name="adj" fmla="val 8247"/>
            </a:avLst>
          </a:prstGeom>
          <a:solidFill>
            <a:srgbClr val="E6F7F6"/>
          </a:solidFill>
          <a:ln w="12700">
            <a:solidFill>
              <a:srgbClr val="E6F7F6"/>
            </a:solidFill>
            <a:prstDash val="solid"/>
          </a:ln>
        </p:spPr>
      </p:sp>
      <p:sp>
        <p:nvSpPr>
          <p:cNvPr id="20" name="Shape 11"/>
          <p:cNvSpPr/>
          <p:nvPr/>
        </p:nvSpPr>
        <p:spPr>
          <a:xfrm>
            <a:off x="3204972" y="5815584"/>
            <a:ext cx="7772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1" name="Image 5" descr="preencoded.png">
            <a:hlinkClick r:id="rId7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4972" y="5815584"/>
            <a:ext cx="777240" cy="777240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4055364" y="5833872"/>
            <a:ext cx="107899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8C8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Inscription en ligne</a:t>
            </a:r>
            <a:endParaRPr lang="en-US" sz="800" dirty="0"/>
          </a:p>
          <a:p>
            <a:pPr indent="0" marL="0">
              <a:buNone/>
            </a:pPr>
            <a:r>
              <a:rPr lang="en-US" sz="65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Scannez le code pour vous inscrire et payer sur HelloAsso</a:t>
            </a:r>
            <a:endParaRPr lang="en-US" sz="800" dirty="0"/>
          </a:p>
        </p:txBody>
      </p:sp>
      <p:sp>
        <p:nvSpPr>
          <p:cNvPr id="23" name="Shape 13"/>
          <p:cNvSpPr/>
          <p:nvPr/>
        </p:nvSpPr>
        <p:spPr>
          <a:xfrm>
            <a:off x="365760" y="6720840"/>
            <a:ext cx="9957816" cy="438912"/>
          </a:xfrm>
          <a:prstGeom prst="roundRect">
            <a:avLst>
              <a:gd name="adj" fmla="val 16667"/>
            </a:avLst>
          </a:prstGeom>
          <a:solidFill>
            <a:srgbClr val="FDECEC"/>
          </a:solidFill>
          <a:ln w="12700">
            <a:solidFill>
              <a:srgbClr val="FDECEC"/>
            </a:solidFill>
            <a:prstDash val="solid"/>
          </a:ln>
        </p:spPr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848856"/>
            <a:ext cx="182880" cy="182880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777240" y="6720840"/>
            <a:ext cx="94091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8E1B1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Paiement intégral avant le 16/10/2026. </a:t>
            </a:r>
            <a:r>
              <a:rPr lang="en-US" sz="750" dirty="0">
                <a:solidFill>
                  <a:srgbClr val="8E1B1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Passé cette date, l'accès aux cours sera refusé à tout futur adhérent n'ayant pas réglé la totalité de son inscription (responsabilité civile de l'association engagée en cas d'accident, entre autres).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ASCS – Emploi du temps et tarifs 2026-2027</dc:title>
  <dc:subject>PptxGenJS Presentation</dc:subject>
  <dc:creator>PptxGenJS</dc:creator>
  <cp:lastModifiedBy>PptxGenJS</cp:lastModifiedBy>
  <cp:revision>1</cp:revision>
  <dcterms:created xsi:type="dcterms:W3CDTF">2026-09-17T09:47:53Z</dcterms:created>
  <dcterms:modified xsi:type="dcterms:W3CDTF">2026-09-17T09:47:53Z</dcterms:modified>
</cp:coreProperties>
</file>